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51" r:id="rId3"/>
    <p:sldId id="343" r:id="rId4"/>
    <p:sldId id="344" r:id="rId5"/>
    <p:sldId id="345" r:id="rId6"/>
    <p:sldId id="346" r:id="rId7"/>
    <p:sldId id="347" r:id="rId8"/>
    <p:sldId id="348" r:id="rId9"/>
    <p:sldId id="352" r:id="rId10"/>
    <p:sldId id="349" r:id="rId11"/>
    <p:sldId id="350" r:id="rId12"/>
    <p:sldId id="353" r:id="rId13"/>
    <p:sldId id="354" r:id="rId14"/>
    <p:sldId id="356" r:id="rId15"/>
    <p:sldId id="359" r:id="rId16"/>
    <p:sldId id="361" r:id="rId17"/>
    <p:sldId id="362" r:id="rId18"/>
    <p:sldId id="363" r:id="rId19"/>
    <p:sldId id="364" r:id="rId20"/>
    <p:sldId id="365" r:id="rId21"/>
    <p:sldId id="366" r:id="rId22"/>
    <p:sldId id="36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Дополнительная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общеразвивающая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программа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3982998"/>
            <a:ext cx="4968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МАДОУ №42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8781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43608" y="456915"/>
            <a:ext cx="691276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Физкультурно-спортивная  направленность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включает в себя такие кружки: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1. «Айкидо», 5-7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2. «Хореография», 3-7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3. «Акробатика», 3-7 лет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4. «Аэробика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»,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3-7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лет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cs typeface="Times New Roman" pitchFamily="18" charset="0"/>
              </a:rPr>
              <a:t>5. Каратэ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6.Витаминно-кислородный коктейль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cs typeface="Times New Roman" pitchFamily="18" charset="0"/>
              </a:rPr>
              <a:t>7.Футбол «Рубин»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04664"/>
            <a:ext cx="8352928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«</a:t>
            </a:r>
            <a:r>
              <a:rPr lang="ru-RU" sz="2400" b="1" dirty="0" err="1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Тестопластика</a:t>
            </a: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», 3-5 лет</a:t>
            </a:r>
            <a:r>
              <a:rPr lang="ru-RU" sz="2400" i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   </a:t>
            </a:r>
            <a:r>
              <a:rPr lang="ru-RU" sz="2000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  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ea typeface="Times New Roman" pitchFamily="18" charset="0"/>
                <a:cs typeface="Arial" pitchFamily="34" charset="0"/>
              </a:rPr>
              <a:t>Цели: </a:t>
            </a:r>
            <a:endParaRPr lang="ru-RU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ea typeface="Times New Roman" pitchFamily="18" charset="0"/>
                <a:cs typeface="Arial" pitchFamily="34" charset="0"/>
              </a:rPr>
              <a:t>1. Образовательные:</a:t>
            </a:r>
            <a:endParaRPr lang="ru-RU" b="1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Arial" pitchFamily="34" charset="0"/>
              </a:rPr>
              <a:t>- расширение кругозора по декоративно-прикладному искусству;</a:t>
            </a:r>
            <a:endParaRPr lang="ru-RU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Arial" pitchFamily="34" charset="0"/>
              </a:rPr>
              <a:t>-освоение системы знаний национальному народному творчеству и малых жанрах культуры.</a:t>
            </a:r>
            <a:endParaRPr lang="ru-RU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ea typeface="Times New Roman" pitchFamily="18" charset="0"/>
                <a:cs typeface="Arial" pitchFamily="34" charset="0"/>
              </a:rPr>
              <a:t>2. Развивающие:</a:t>
            </a:r>
            <a:endParaRPr lang="ru-RU" b="1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Arial" pitchFamily="34" charset="0"/>
              </a:rPr>
              <a:t>- развитие познавательных интересов через ознакомление со скульптурой;</a:t>
            </a:r>
            <a:endParaRPr lang="ru-RU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Arial" pitchFamily="34" charset="0"/>
              </a:rPr>
              <a:t>-раскрытие интеллектуальных и творческих способностей через развитие памяти, мышления, внимания, волевых процессов, умение планировать свою деятельность, предвидеть результат; раскрытие личности ребенка в творческом его развитии.</a:t>
            </a:r>
            <a:endParaRPr lang="ru-RU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ea typeface="Times New Roman" pitchFamily="18" charset="0"/>
                <a:cs typeface="Arial" pitchFamily="34" charset="0"/>
              </a:rPr>
              <a:t>3. Воспитательные:</a:t>
            </a:r>
            <a:endParaRPr lang="ru-RU" b="1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Arial" pitchFamily="34" charset="0"/>
              </a:rPr>
              <a:t>-воспитывать интерес к изучению и познанию декоративно-прикладного искусства;</a:t>
            </a:r>
            <a:endParaRPr lang="ru-RU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Arial" pitchFamily="34" charset="0"/>
              </a:rPr>
              <a:t>-учить детей культуре речевого общения, выразительной речи, эмоциональному настроению;</a:t>
            </a:r>
            <a:endParaRPr lang="ru-RU" dirty="0" smtClean="0"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Times New Roman" pitchFamily="18" charset="0"/>
                <a:cs typeface="Arial" pitchFamily="34" charset="0"/>
              </a:rPr>
              <a:t>-приобщить к уважению выполненных работ детьми, самоуважению за результат деятельности, приучать к оценке и самооценке деятельности.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ea typeface="Times New Roman" pitchFamily="18" charset="0"/>
              <a:cs typeface="Arial" pitchFamily="34" charset="0"/>
            </a:endParaRPr>
          </a:p>
          <a:p>
            <a:r>
              <a:rPr lang="ru-RU" dirty="0" smtClean="0"/>
              <a:t>Срок реализации программы – 2 года. </a:t>
            </a:r>
          </a:p>
          <a:p>
            <a:r>
              <a:rPr lang="ru-RU" dirty="0" smtClean="0"/>
              <a:t>Занятия проводятся один раз в неделю.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ea typeface="Times New Roman" pitchFamily="18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755576" y="576859"/>
            <a:ext cx="7920880" cy="58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«Волшебная мастерская», </a:t>
            </a: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3-5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лет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Организация кружковой работы по ознакомлению старших дошкольников с доступным их возрасту видом художественного труда –  вышиванием.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1. Создать методическую базу для проведения кружковой работы.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2. Разработать этапы работы по обучению детей технике вышивания крестом.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3. Разработать структуру занятий по обучению детей вышиванию.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4. Составить план поэтапного развития навыков вышивания у детей старшего дошкольного возраста.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5. Составить методические рекомендации для педагогов и родителей по ознакомлению детей с вышиванием.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6. Организовать детские мастер - классы  по обучению вышиванию крестом взрослых и сверстников.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/>
              <a:t>Срок реализации программы – 2 года. </a:t>
            </a:r>
          </a:p>
          <a:p>
            <a:pPr fontAlgn="base"/>
            <a:r>
              <a:rPr lang="ru-RU" dirty="0" smtClean="0"/>
              <a:t>Занятия проводятся один раз в неделю.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395536" y="289679"/>
            <a:ext cx="8352928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«Театрализованная студия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Калейдоскоп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»»,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5-7 лет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создание условий для развития у ребёнка интереса к театральной деятельности и желание выступать вместе с коллективом сверстников.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Задачи: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1.Побуждать к импровизации с использованием доступных каждому ребёнку средств выразительности (мимика, жесты, движения и т.п.). Помогать в создании выразительных средств.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2.Способствовать тому, чтобы знания ребёнка о жизни, его желания и интересы естественно вплетались в содержание театральной деятельности.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3.Учить согласовывать свои действия с действиями партнёра (слушать, не перебивая; говорить, обращаясь к партнёру).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4.Выполнять движения и действия соответственно логике действий персонажей и с учетом места действия.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5.Вызывать желание произносить небольшие монологи и развернутые диалоги (в соответствии с сюжетом инсценировки).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6.Познакомить детей с историей театра. Дать представление о разных видах кукольных театров: пальчиковом, настольном, трафаретном, бибабо, ростовых кукол, театром марионеток и театром теней.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r>
              <a:rPr lang="ru-RU" dirty="0" smtClean="0"/>
              <a:t>Срок проведения: 2 года</a:t>
            </a:r>
          </a:p>
          <a:p>
            <a:r>
              <a:rPr lang="ru-RU" dirty="0" smtClean="0"/>
              <a:t>Периодичность занятий: 2 раза в неделю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83568" y="309568"/>
            <a:ext cx="7416824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Изо-студия»,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3-7 лет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Цель: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Формировать художественное мышление   через различные способы рисования с использованием нетрадиционных техник.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• Вызвать интерес к различным изобразительным материалам и желание действовать с ними.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• Побуждать детей изображать доступными им средствами выразительности то, что для них интересно или эмоционально значимо.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• Создавать условия для освоения цветовой палитры. Учить смешивать краски для получения  новых цветов и оттенков.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cs typeface="Arial" pitchFamily="34" charset="0"/>
            </a:endParaRPr>
          </a:p>
          <a:p>
            <a:pPr algn="just"/>
            <a:r>
              <a:rPr lang="ru-RU" sz="2000" dirty="0" smtClean="0"/>
              <a:t>Срок реализации программы - четыре года. </a:t>
            </a:r>
          </a:p>
          <a:p>
            <a:pPr algn="just"/>
            <a:r>
              <a:rPr lang="ru-RU" sz="2000" dirty="0"/>
              <a:t>Занятия проводятся </a:t>
            </a:r>
            <a:r>
              <a:rPr lang="ru-RU" sz="2000" dirty="0" smtClean="0"/>
              <a:t>один раз </a:t>
            </a:r>
            <a:r>
              <a:rPr lang="ru-RU" sz="2000" dirty="0"/>
              <a:t>в неделю для детей </a:t>
            </a:r>
            <a:r>
              <a:rPr lang="ru-RU" sz="2000" dirty="0" smtClean="0"/>
              <a:t>3-5 </a:t>
            </a:r>
            <a:r>
              <a:rPr lang="ru-RU" sz="2000" dirty="0"/>
              <a:t>лет.</a:t>
            </a:r>
          </a:p>
          <a:p>
            <a:pPr algn="just"/>
            <a:r>
              <a:rPr lang="ru-RU" sz="2000" dirty="0" smtClean="0"/>
              <a:t>Занятия проводятся два раза в неделю для детей 5-7 лет.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539552" y="366075"/>
            <a:ext cx="8208912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«Английский язык», 3-7 лет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Цель: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обеспечение условий погружения в иноязычную среду для освоения детьми знаний, умений и навыков посредством изучаемых дисциплин,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развитие интеллектуальных способностей, памяти, воображения, мышления, формирование предпосылок к учебной деятельности.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Задачи: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algn="just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Учебный процесс подчинен достижению практических, образовательных, воспитательных и развивающих задач в их неразрывном единстве.</a:t>
            </a:r>
            <a:r>
              <a:rPr lang="ru-RU" sz="2000" dirty="0" smtClean="0"/>
              <a:t> 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Срок реализации программы четыре года.</a:t>
            </a:r>
          </a:p>
          <a:p>
            <a:pPr algn="just"/>
            <a:r>
              <a:rPr lang="ru-RU" sz="2000" dirty="0" smtClean="0"/>
              <a:t>Занятия </a:t>
            </a:r>
            <a:r>
              <a:rPr lang="ru-RU" sz="2000" dirty="0"/>
              <a:t>проводятся </a:t>
            </a:r>
            <a:r>
              <a:rPr lang="ru-RU" sz="2000" dirty="0" smtClean="0"/>
              <a:t>один раз </a:t>
            </a:r>
            <a:r>
              <a:rPr lang="ru-RU" sz="2000" dirty="0"/>
              <a:t>в неделю для детей 3-5 лет.</a:t>
            </a:r>
          </a:p>
          <a:p>
            <a:pPr algn="just"/>
            <a:r>
              <a:rPr lang="ru-RU" sz="2000" dirty="0"/>
              <a:t>Занятия проводятся два раза в неделю для детей 5-7 лет.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23528" y="497058"/>
            <a:ext cx="856895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Веселая </a:t>
            </a:r>
            <a:r>
              <a:rPr lang="ru-RU" sz="2400" b="1" dirty="0" err="1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огоритмика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», 3-5 лет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Цель кружка: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развитие музыкально-речевых способностей у детей 3-5 лет;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использование музыкально-логопедической ритмики, как средства в проведении оздоровительно - образовательного процесса с детьми 3-5 лет;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преодоление речевого нарушения путём развития и коррекции неречевых и  речевых психических функций ребёнка через музыку и движение;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Задачи кружка: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создание на занятиях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логоритмического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кружка атмосферы праздника, радости; ввести ребёнка в мир музыки и развития речи с радостью и улыбкой;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развитие речи, чувства ритма, способности ощущать в музыке, движениях и речи ритмическую выразительность;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воспитание эмоционально-волевых качеств личности ребёнка;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развитие фонематического восприятия и фонематических представлений;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выработка чёткости координированных движений во взаимосвязи с речью;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развитие слухового внимания и памяти;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укрепление костно-мышечного аппарата;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развитие дыхания, моторных и сенсорных функций, чувства равновесия, правильной осанки, походки, грации движения;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r>
              <a:rPr lang="ru-RU" dirty="0" smtClean="0"/>
              <a:t>Срок реализации программы 2 года.</a:t>
            </a:r>
          </a:p>
          <a:p>
            <a:r>
              <a:rPr lang="ru-RU" dirty="0" smtClean="0"/>
              <a:t>Занятия проводятся 1 раз в неделю.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23528" y="-655705"/>
            <a:ext cx="8568952" cy="794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кола будущего первоклассника»,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4-7 лет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1.создание образовательной среды, способствующей развитию интеллектуальной, мотивационной и эмоционально-волевой сферы дошкольника;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2.подготовка дошкольников к новой социальной роли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роли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ученика;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3.формирование положительного отношения к школе.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1.сохранять и укреплять физическое и психическое здоровье детей, готовящихся к обучению в школе;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2.развивать любознательность, активность, инициативность, самостоятельность дошкольников;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3.воспитывать у каждого ребёнка чувство собственного достоинства, самоуважения, стремление к активной деятельности и творчеству;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4.формировать чёткие представления о школе и формах школьного поведения;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5.укреплять и развивать эмоционально – положительное отношение ребёнка к школе, желание учиться;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6.воспитывать культуру общения, эмоциональную отзывчивость и доброжелательность к людям;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7.создавать необходимые условия, способствующие формированию предпосылок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общеучебных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умений и навыков, познавательному, эмоциональному, нравственному развитию ребёнка</a:t>
            </a:r>
          </a:p>
          <a:p>
            <a:pPr fontAlgn="base"/>
            <a:r>
              <a:rPr lang="ru-RU" dirty="0" smtClean="0"/>
              <a:t>Срок реализации программы – </a:t>
            </a:r>
            <a:r>
              <a:rPr lang="ru-RU" dirty="0"/>
              <a:t>3 </a:t>
            </a:r>
            <a:r>
              <a:rPr lang="ru-RU" dirty="0" smtClean="0"/>
              <a:t>года</a:t>
            </a:r>
          </a:p>
          <a:p>
            <a:pPr fontAlgn="base"/>
            <a:r>
              <a:rPr lang="ru-RU" dirty="0" smtClean="0"/>
              <a:t> </a:t>
            </a:r>
            <a:r>
              <a:rPr lang="ru-RU" dirty="0"/>
              <a:t>Занятия проводятся один раз в неделю для детей 3-5 лет.</a:t>
            </a:r>
          </a:p>
          <a:p>
            <a:pPr fontAlgn="base"/>
            <a:r>
              <a:rPr lang="ru-RU" dirty="0"/>
              <a:t>Занятия проводятся два раза в неделю для детей 5-7 лет.</a:t>
            </a:r>
          </a:p>
          <a:p>
            <a:pPr fontAlgn="base"/>
            <a:endParaRPr lang="ru-RU" dirty="0" smtClean="0"/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827584" y="202123"/>
            <a:ext cx="792088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«Адаптационная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руппа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кратковременного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пребыв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/>
              <a:t>Цель:</a:t>
            </a:r>
            <a:endParaRPr lang="ru-RU" dirty="0" smtClean="0"/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 Присмотр, уход, обучение и оздоровление детей дошкольного возраста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 Адаптация детей от 2 до 3 лет к условиям детского сада и обеспечение ранней социализации.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Задачи:</a:t>
            </a:r>
            <a:endParaRPr lang="ru-RU" dirty="0" smtClean="0"/>
          </a:p>
          <a:p>
            <a:pPr algn="just"/>
            <a:r>
              <a:rPr lang="ru-RU" dirty="0" smtClean="0"/>
              <a:t> - Помощь родителям в присмотре, уходе за детьми раннего и дошкольного возраста.</a:t>
            </a:r>
          </a:p>
          <a:p>
            <a:pPr algn="just"/>
            <a:r>
              <a:rPr lang="ru-RU" dirty="0" smtClean="0"/>
              <a:t>- Помощь в адаптации к условиям ДОУ детям раннего возраста.</a:t>
            </a:r>
          </a:p>
          <a:p>
            <a:r>
              <a:rPr lang="ru-RU" dirty="0" smtClean="0"/>
              <a:t>- Установление контактов с родителями, педагогическое просвещение.</a:t>
            </a:r>
            <a:r>
              <a:rPr lang="ru-RU" b="1" dirty="0" smtClean="0"/>
              <a:t>                  - </a:t>
            </a:r>
            <a:r>
              <a:rPr lang="ru-RU" dirty="0" smtClean="0"/>
              <a:t>Формирование умений общения со сверстниками.</a:t>
            </a:r>
          </a:p>
          <a:p>
            <a:pPr algn="just"/>
            <a:r>
              <a:rPr lang="ru-RU" dirty="0" smtClean="0"/>
              <a:t>- Усвоение детьми базовых знаний, соответствующих возрасту.</a:t>
            </a:r>
          </a:p>
          <a:p>
            <a:r>
              <a:rPr lang="ru-RU" dirty="0" smtClean="0"/>
              <a:t>- Социально-нравственное воспитание детей. </a:t>
            </a:r>
          </a:p>
          <a:p>
            <a:endParaRPr lang="ru-RU" dirty="0" smtClean="0"/>
          </a:p>
          <a:p>
            <a:r>
              <a:rPr lang="ru-RU" dirty="0" smtClean="0"/>
              <a:t>Срок реализации программы 1 год.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611560" y="487862"/>
            <a:ext cx="792088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«Айкидо», 5-7 лет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Цель: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Обеспечение условий погружения в среду восточных боевых искусств для освоения детьми знаний, навыков и способностей путём изучения элементов айкидо и развития интеллектуальных способностей, внимательности, согласованности и последовательности в мыслях и поступках, координации двигательной активности, умению оценивать степень опасности поступков своих и окружающих, безопасным способам падения, гибкости, силы,  памяти, воображения, мышления, доброты, формирование предпосылок к учебной деятельности.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Учебный процесс подчинен достижению практических, образовательных, воспитательных и развивающих задач.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cs typeface="Times New Roman" pitchFamily="18" charset="0"/>
            </a:endParaRPr>
          </a:p>
          <a:p>
            <a:r>
              <a:rPr lang="ru-RU" dirty="0" smtClean="0"/>
              <a:t>Срок реализации программы два года.</a:t>
            </a:r>
          </a:p>
          <a:p>
            <a:r>
              <a:rPr lang="ru-RU" dirty="0" smtClean="0"/>
              <a:t>Занятия проводятся два раза в неделю.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548680"/>
            <a:ext cx="74168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Особое  место в дополнительной образовательной  программе занимают наиболее близкие и естественные для ребенка-дошкольника виды деятельности — игра, общение со взрослыми и сверстниками, экспериментирование, предметная, изобразительная, художественно - театральная деятельность, детский труд.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924944"/>
            <a:ext cx="77048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Направления деятельности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художественное,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- физкультурно-спортивное,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социально-педагогическое; 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Форма организации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 – кружковая;</a:t>
            </a:r>
            <a:endParaRPr lang="ru-RU" sz="2000" dirty="0" smtClean="0"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Новизна программы</a:t>
            </a:r>
            <a:endParaRPr lang="ru-RU" sz="2000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ea typeface="Times New Roman" pitchFamily="18" charset="0"/>
                <a:cs typeface="Arial" pitchFamily="34" charset="0"/>
              </a:rPr>
              <a:t>В Программе используются нестандартные формы проведения занятий и методы работы. Программа дополнена элементами свободного творчества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23528" y="-194195"/>
            <a:ext cx="8496944" cy="76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«Хореография», </a:t>
            </a:r>
            <a:r>
              <a:rPr lang="ru-RU" sz="2400" b="1" dirty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-7 лет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Цель: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укрепление физического и психического здоровья детей младшего дошкольного возраста, привитие начальных навыков в искусстве танца и воспитание хореографической культуры.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Задачи: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Развивать двигательную активность и координацию движений.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Формировать красивую осанку, учить выразительным, пластичным движениям в игре и танце.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Развивать музыкальные способности (эмоциональную отзывчивость на музыку, слуховые представления, чувство ритма).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Учить воспринимать музыкальные образы и выражать их в движении, согласовывая движения с характером музыки; определять музыкальные жанры (марш, песня, танец).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Развивать творческие способности.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Воспитывать любовь и уважение к искусству, понимание его эстетической ценности.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- Успешное решение поставленных задач на занятиях хореографией с школьниками возможно только при использовании педагогических принципов и методов обучения.</a:t>
            </a:r>
          </a:p>
          <a:p>
            <a:r>
              <a:rPr lang="ru-RU" dirty="0" smtClean="0"/>
              <a:t>Срок реализации программы четыре  года.</a:t>
            </a:r>
          </a:p>
          <a:p>
            <a:r>
              <a:rPr lang="ru-RU" dirty="0"/>
              <a:t>Занятия проводятся один раз в неделю для детей 3-5 лет.</a:t>
            </a:r>
          </a:p>
          <a:p>
            <a:r>
              <a:rPr lang="ru-RU" dirty="0"/>
              <a:t>Занятия проводятся два раза в неделю для детей 5-7 лет.</a:t>
            </a:r>
          </a:p>
          <a:p>
            <a:endParaRPr lang="ru-RU" dirty="0" smtClean="0"/>
          </a:p>
          <a:p>
            <a:pPr marL="0" marR="0" lvl="0" indent="4492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395536" y="332656"/>
            <a:ext cx="8496944" cy="626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«Акробатика», 3-5 лет</a:t>
            </a:r>
            <a:endParaRPr lang="ru-RU" sz="2400" dirty="0" smtClean="0">
              <a:solidFill>
                <a:srgbClr val="FF0000"/>
              </a:solidFill>
              <a:cs typeface="Arial" pitchFamily="34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Цель –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создание прочной основы для воспитания здорового, сильного, работоспособного и гармонически развитого молодого поколения.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algn="just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Основные задачи –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это воспитательные, образовательные и развивающие (оздоровительные).</a:t>
            </a:r>
          </a:p>
          <a:p>
            <a:pPr algn="just"/>
            <a:r>
              <a:rPr lang="ru-RU" b="1" dirty="0" smtClean="0"/>
              <a:t>Воспитательные</a:t>
            </a:r>
            <a:endParaRPr lang="ru-RU" dirty="0" smtClean="0"/>
          </a:p>
          <a:p>
            <a:pPr lvl="0" algn="just"/>
            <a:r>
              <a:rPr lang="ru-RU" dirty="0" smtClean="0"/>
              <a:t>- воспитывать нравственные, волевые и физические качества:</a:t>
            </a:r>
          </a:p>
          <a:p>
            <a:pPr lvl="0" algn="just">
              <a:buFontTx/>
              <a:buChar char="-"/>
            </a:pPr>
            <a:r>
              <a:rPr lang="ru-RU" dirty="0" smtClean="0"/>
              <a:t>гармонично развивать личность, воспитывая жизненные </a:t>
            </a:r>
          </a:p>
          <a:p>
            <a:pPr algn="just"/>
            <a:r>
              <a:rPr lang="ru-RU" b="1" dirty="0" smtClean="0"/>
              <a:t>Образовательные</a:t>
            </a:r>
            <a:endParaRPr lang="ru-RU" dirty="0" smtClean="0"/>
          </a:p>
          <a:p>
            <a:pPr lvl="0" algn="just"/>
            <a:r>
              <a:rPr lang="ru-RU" dirty="0" smtClean="0"/>
              <a:t>- овладеть двигательной культурой акробатики.</a:t>
            </a:r>
          </a:p>
          <a:p>
            <a:pPr lvl="0" algn="just"/>
            <a:r>
              <a:rPr lang="ru-RU" dirty="0" smtClean="0"/>
              <a:t>- изучать технику и сложность акробатики.</a:t>
            </a:r>
          </a:p>
          <a:p>
            <a:pPr lvl="0" algn="just"/>
            <a:r>
              <a:rPr lang="ru-RU" dirty="0" smtClean="0"/>
              <a:t>- совершенствовать мастерство и повышать результативность воспитанников, выявлять одаренных учеников.</a:t>
            </a:r>
          </a:p>
          <a:p>
            <a:pPr algn="just"/>
            <a:r>
              <a:rPr lang="ru-RU" b="1" dirty="0" smtClean="0"/>
              <a:t>Развивающие</a:t>
            </a:r>
            <a:endParaRPr lang="ru-RU" dirty="0" smtClean="0"/>
          </a:p>
          <a:p>
            <a:pPr lvl="0" algn="just"/>
            <a:r>
              <a:rPr lang="ru-RU" dirty="0" smtClean="0"/>
              <a:t>- развивать и совершенствовать физические качества: силу, быстроту, гибкость, ловкость, выносливость, координацию.</a:t>
            </a:r>
          </a:p>
          <a:p>
            <a:pPr algn="just"/>
            <a:r>
              <a:rPr lang="ru-RU" dirty="0" smtClean="0"/>
              <a:t>-   изучать основные строевые приемы, команды и упражнения разминки, а также правила техники безопасности.</a:t>
            </a:r>
          </a:p>
          <a:p>
            <a:pPr lvl="0" algn="just">
              <a:buFontTx/>
              <a:buChar char="-"/>
            </a:pPr>
            <a:r>
              <a:rPr lang="ru-RU" dirty="0" smtClean="0"/>
              <a:t>сохранять и укреплять здоровье средствами гимнастики.</a:t>
            </a:r>
          </a:p>
          <a:p>
            <a:pPr lvl="0" algn="just">
              <a:buFontTx/>
              <a:buChar char="-"/>
            </a:pPr>
            <a:endParaRPr lang="ru-RU" dirty="0" smtClean="0"/>
          </a:p>
          <a:p>
            <a:r>
              <a:rPr lang="ru-RU" dirty="0" smtClean="0"/>
              <a:t>Срок реализации программы два года.</a:t>
            </a:r>
          </a:p>
          <a:p>
            <a:r>
              <a:rPr lang="ru-RU" dirty="0" smtClean="0"/>
              <a:t>Занятия проводятся один раз в неделю.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67544" y="558872"/>
            <a:ext cx="835292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Аэробика»,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3-7 лет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Цель: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Формирование у ребенка ценности  здоровья, ответственности за сохранение и укрепление своего  здоровья, расширение знаний детей   о двигательной культуре, пропаганда двигательной активности  и здорового образа жизни.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Укрепление опорно-двигательного аппарата. Формирование правильной осанки.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Укрепление силы мышц стопы и голени с целью предупреждения плоскостопия, т.к. оно может существенно ограничить двигательную активность ребёнка. Развитие и укрепление всех основных мышечных групп.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Улучшение физических способностей: координация движений, сила, выносливость, скорость.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Укрепление формирования основных жизненно важных двигательных умений и навыков.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Повышение устойчивого интереса к занятиям физической культурой. Сохранение и укрепление здоровья, повышение уровня двигательной активности, совершенствование физического развития.   </a:t>
            </a:r>
          </a:p>
          <a:p>
            <a:r>
              <a:rPr lang="ru-RU" dirty="0" smtClean="0"/>
              <a:t>Срок реализации программы четыре </a:t>
            </a:r>
            <a:r>
              <a:rPr lang="ru-RU" dirty="0"/>
              <a:t>года. </a:t>
            </a:r>
            <a:endParaRPr lang="ru-RU" dirty="0" smtClean="0"/>
          </a:p>
          <a:p>
            <a:r>
              <a:rPr lang="ru-RU" dirty="0" smtClean="0"/>
              <a:t>Занятия </a:t>
            </a:r>
            <a:r>
              <a:rPr lang="ru-RU" dirty="0"/>
              <a:t>проводятся один раз в неделю для детей 3-5 лет.</a:t>
            </a:r>
          </a:p>
          <a:p>
            <a:r>
              <a:rPr lang="ru-RU" dirty="0"/>
              <a:t>Занятия проводятся два раза в неделю для детей 5-7 лет.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1672046"/>
            <a:ext cx="7992888" cy="419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Содержание нацелено на активизацию познавательной деятельности каждого воспитанника с учетом его возрастных особенностей, индивидуальных потребностей. Значительное внимание уделяется повышению мотивации, ведь настоящий процесс творчества невозможно представить без особого эмоционального фона, без состояния вдохновения, желания творить. В таком состоянии легче усваиваются навыки и приёмы, активизируются фантазия и изобразительность. Произведения, возникающие в этот момент в руках детей, невозможно сравнить с результатом рутинной работы.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3374" y="1052736"/>
            <a:ext cx="7869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Педагогическая целесообразность программы</a:t>
            </a:r>
            <a:endParaRPr lang="ru-RU" sz="2400" b="1" dirty="0" smtClean="0">
              <a:solidFill>
                <a:srgbClr val="FF0000"/>
              </a:solidFill>
              <a:cs typeface="Arial" pitchFamily="34" charset="0"/>
            </a:endParaRP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136339"/>
            <a:ext cx="79208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дошкольного возраста, коррекцию недостатков в физическом  развитии детей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763688" y="1484784"/>
            <a:ext cx="48965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Цель программы: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24744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способствовать сохранению и укреплению физического здоровья, обеспечивающего нормальное гармоничное развитие;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создавать атмосферу доброжелательного отношения к детям, обеспечивающую эмоциональное благополучие каждого ребёнка;</a:t>
            </a:r>
          </a:p>
          <a:p>
            <a:pPr lvl="0" algn="just"/>
            <a:r>
              <a:rPr lang="ru-RU" sz="2000" dirty="0" smtClean="0"/>
              <a:t>способствовать обогащению познавательно-речевого, социально-личностного, художественно-эстетического и физического развития детей;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воспитание с учетом возрастных категорий детей гражданственности, уважения к правам и свободам человека, любви к окружающей природе, Родине, семье;</a:t>
            </a:r>
          </a:p>
          <a:p>
            <a:pPr lvl="0" algn="just"/>
            <a:r>
              <a:rPr lang="ru-RU" sz="2000" dirty="0" smtClean="0"/>
              <a:t>практическое овладение нормами речи (освоение правил речевого этикета)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000" dirty="0" smtClean="0"/>
              <a:t> использовать традиционные и инновационные технологии для разнообразной детской деятельности;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404664"/>
            <a:ext cx="1788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Задачи:</a:t>
            </a:r>
            <a:endParaRPr lang="ru-RU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99592" y="589373"/>
            <a:ext cx="74168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Занятия проводятся: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 раз в неделю для детей младшего дошкольного возраста,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 раза в неделю для детей старшего дошкольного возраста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Форма проведения занятий: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групповая, подгрупповая.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Занятия проходят во второй половине дня.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79512" y="389653"/>
            <a:ext cx="820891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Наименование кружков: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1.«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Волшебная мастерская»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2.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«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Юный 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ахматист»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.«Веселая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л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огоритмика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4.«Английский 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язык «</a:t>
            </a:r>
            <a:r>
              <a:rPr lang="en-US" sz="1600" dirty="0" smtClean="0">
                <a:ea typeface="Times New Roman" pitchFamily="18" charset="0"/>
                <a:cs typeface="Arial" pitchFamily="34" charset="0"/>
              </a:rPr>
              <a:t>Kids + English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5.«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Хореография»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6.«Театр- студия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«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Калейдоскоп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7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Вокал «Звонкий голосок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8.«Айкидо»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9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Школа будущего первоклассника «УСПЕХ»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l"/>
                <a:tab pos="4806950" algn="ctr"/>
                <a:tab pos="7454900" algn="l"/>
              </a:tabLst>
            </a:pPr>
            <a:r>
              <a:rPr lang="ru-RU" sz="1600" dirty="0">
                <a:ea typeface="Times New Roman" pitchFamily="18" charset="0"/>
                <a:cs typeface="Arial" pitchFamily="34" charset="0"/>
              </a:rPr>
              <a:t>10. 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«</a:t>
            </a:r>
            <a:r>
              <a:rPr lang="ru-RU" sz="1600" dirty="0">
                <a:ea typeface="Times New Roman" pitchFamily="18" charset="0"/>
                <a:cs typeface="Arial" pitchFamily="34" charset="0"/>
              </a:rPr>
              <a:t>Группа 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удлин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енного </a:t>
            </a:r>
            <a:r>
              <a:rPr lang="ru-RU" sz="1600" dirty="0">
                <a:ea typeface="Times New Roman" pitchFamily="18" charset="0"/>
                <a:cs typeface="Arial" pitchFamily="34" charset="0"/>
              </a:rPr>
              <a:t>пребывания»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11.«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Тестопластика» Мука+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солька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.«</a:t>
            </a:r>
            <a:r>
              <a:rPr lang="ru-RU" sz="1600" dirty="0" smtClean="0">
                <a:ea typeface="Times New Roman" pitchFamily="18" charset="0"/>
                <a:cs typeface="Arial" pitchFamily="34" charset="0"/>
              </a:rPr>
              <a:t>Студия танца «Овации»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13.«Акробатика»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14.«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Изо-студия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Цветные ладошки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54000" algn="l"/>
                <a:tab pos="4806950" algn="ctr"/>
                <a:tab pos="7454900" algn="l"/>
              </a:tabLst>
            </a:pPr>
            <a:r>
              <a:rPr lang="ru-RU" sz="1600" dirty="0">
                <a:cs typeface="Arial" pitchFamily="34" charset="0"/>
              </a:rPr>
              <a:t>15. </a:t>
            </a:r>
            <a:r>
              <a:rPr lang="ru-RU" sz="1600" dirty="0" err="1">
                <a:cs typeface="Arial" pitchFamily="34" charset="0"/>
              </a:rPr>
              <a:t>Логопункт</a:t>
            </a:r>
            <a:endParaRPr lang="ru-RU" sz="1600" dirty="0" smtClean="0"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16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Создание языковой среды на английском языке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lang="ru-RU" sz="1600" dirty="0" smtClean="0">
                <a:cs typeface="Arial" pitchFamily="34" charset="0"/>
              </a:rPr>
              <a:t>17</a:t>
            </a:r>
            <a:r>
              <a:rPr lang="ru-RU" sz="1600" dirty="0" smtClean="0">
                <a:cs typeface="Arial" pitchFamily="34" charset="0"/>
              </a:rPr>
              <a:t>. </a:t>
            </a:r>
            <a:r>
              <a:rPr lang="ru-RU" sz="1600" dirty="0" smtClean="0">
                <a:cs typeface="Arial" pitchFamily="34" charset="0"/>
              </a:rPr>
              <a:t>«Адаптационная группа кратковременного пребывания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18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 «Аэробика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lang="ru-RU" sz="1600" dirty="0" smtClean="0">
                <a:cs typeface="Arial" pitchFamily="34" charset="0"/>
              </a:rPr>
              <a:t>19. Витаминно-кислородный коктейль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20. Ментальная математика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lang="ru-RU" sz="1600" dirty="0" smtClean="0">
                <a:cs typeface="Arial" pitchFamily="34" charset="0"/>
              </a:rPr>
              <a:t>21.Звукоград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22.Футбол «Рубин»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000" algn="l"/>
                <a:tab pos="4806950" algn="ctr"/>
                <a:tab pos="7454900" algn="l"/>
              </a:tabLst>
            </a:pPr>
            <a:r>
              <a:rPr lang="ru-RU" sz="1600" dirty="0" smtClean="0">
                <a:cs typeface="Arial" pitchFamily="34" charset="0"/>
              </a:rPr>
              <a:t>23.Каратэ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548680"/>
            <a:ext cx="770485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НАПРАВЛЕНИЯ ДЕЯТЕЛЬНОСТИ ДОПОЛНИТЕЛЬНОГО ОБРАЗОВАНИЯ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Художественная</a:t>
            </a:r>
            <a:r>
              <a:rPr lang="ru-RU" sz="2000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направленность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включает в себя такие кружки: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Тестопластика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 »,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3-5 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«Волшебная мастерская», 5-7 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«Театрализованная студия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Калейдоскоп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»»,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5-7 лет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Изо-студия», </a:t>
            </a:r>
            <a:r>
              <a:rPr lang="ru-RU" sz="2000" dirty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-7 </a:t>
            </a:r>
            <a:r>
              <a:rPr lang="ru-RU" sz="2000" dirty="0" smtClean="0">
                <a:solidFill>
                  <a:prstClr val="black"/>
                </a:solidFill>
                <a:ea typeface="Times New Roman" pitchFamily="18" charset="0"/>
                <a:cs typeface="Times New Roman" pitchFamily="18" charset="0"/>
              </a:rPr>
              <a:t>лет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cs typeface="Times New Roman" pitchFamily="18" charset="0"/>
              </a:rPr>
              <a:t>  «Вокал»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prstClr val="black"/>
                </a:solidFill>
                <a:cs typeface="Times New Roman" pitchFamily="18" charset="0"/>
              </a:rPr>
              <a:t> Студия танца «Овации»</a:t>
            </a:r>
            <a:endParaRPr lang="ru-RU" sz="2000" dirty="0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7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0000"/>
                </a:solidFill>
              </a:rPr>
              <a:t>Социально-педагогическая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направленность </a:t>
            </a:r>
            <a:r>
              <a:rPr lang="ru-RU" sz="2000" dirty="0" smtClean="0"/>
              <a:t>включает в себя такие кружки: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1</a:t>
            </a:r>
            <a:r>
              <a:rPr lang="ru-RU" sz="2000" dirty="0" smtClean="0"/>
              <a:t>.«Английский язык», 3-7 лет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2. </a:t>
            </a:r>
            <a:r>
              <a:rPr lang="ru-RU" sz="2000" dirty="0" smtClean="0"/>
              <a:t>«Ментальная математика»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3</a:t>
            </a:r>
            <a:r>
              <a:rPr lang="ru-RU" sz="2000" dirty="0" smtClean="0"/>
              <a:t>. </a:t>
            </a:r>
            <a:r>
              <a:rPr lang="ru-RU" sz="2000" dirty="0" smtClean="0"/>
              <a:t>«</a:t>
            </a:r>
            <a:r>
              <a:rPr lang="ru-RU" sz="2000" dirty="0" smtClean="0"/>
              <a:t>Веселая </a:t>
            </a:r>
            <a:r>
              <a:rPr lang="ru-RU" sz="2000" dirty="0" err="1" smtClean="0"/>
              <a:t>л</a:t>
            </a:r>
            <a:r>
              <a:rPr lang="ru-RU" sz="2000" dirty="0" err="1" smtClean="0"/>
              <a:t>огоритмика</a:t>
            </a:r>
            <a:r>
              <a:rPr lang="ru-RU" sz="2000" dirty="0" smtClean="0"/>
              <a:t>», 3-5 лет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4. </a:t>
            </a:r>
            <a:r>
              <a:rPr lang="ru-RU" sz="2000" dirty="0" smtClean="0"/>
              <a:t>«</a:t>
            </a:r>
            <a:r>
              <a:rPr lang="ru-RU" sz="2000" dirty="0" smtClean="0"/>
              <a:t>Школа будущего первоклассника</a:t>
            </a:r>
            <a:r>
              <a:rPr lang="ru-RU" sz="2000" dirty="0" smtClean="0"/>
              <a:t>», </a:t>
            </a:r>
            <a:r>
              <a:rPr lang="ru-RU" sz="2000" dirty="0" smtClean="0"/>
              <a:t>4-7 лет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5. </a:t>
            </a:r>
            <a:r>
              <a:rPr lang="ru-RU" sz="2000" dirty="0" smtClean="0"/>
              <a:t>«Адаптационная группа </a:t>
            </a:r>
            <a:r>
              <a:rPr lang="ru-RU" sz="2000" dirty="0" smtClean="0"/>
              <a:t>кратковременного </a:t>
            </a:r>
            <a:r>
              <a:rPr lang="ru-RU" sz="2000" dirty="0" smtClean="0"/>
              <a:t>пребывания</a:t>
            </a:r>
            <a:r>
              <a:rPr lang="ru-RU" sz="2000" dirty="0" smtClean="0"/>
              <a:t>», </a:t>
            </a:r>
            <a:r>
              <a:rPr lang="ru-RU" sz="2000" dirty="0" smtClean="0"/>
              <a:t>2-3 </a:t>
            </a:r>
            <a:r>
              <a:rPr lang="ru-RU" sz="2000" dirty="0" smtClean="0"/>
              <a:t>года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6.Группа удлиненного пребывания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7.Создание языковой среды на английском языке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8.Звукоград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9.Логопункт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/>
              <a:t>10.Юный шахматист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новная образовательная программа МАДОУ №42 - копия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Основная образовательная программа МАДОУ №42 - копия</Template>
  <TotalTime>353</TotalTime>
  <Words>1806</Words>
  <Application>Microsoft Office PowerPoint</Application>
  <PresentationFormat>Экран (4:3)</PresentationFormat>
  <Paragraphs>246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Основная образовательная программа МАДОУ №42 - копия</vt:lpstr>
      <vt:lpstr>Дополнительная общеразвивающая  программа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 МАДОУ №42</dc:title>
  <dc:creator>MADOY 42-4</dc:creator>
  <cp:lastModifiedBy>днс</cp:lastModifiedBy>
  <cp:revision>53</cp:revision>
  <dcterms:created xsi:type="dcterms:W3CDTF">2015-04-02T09:12:05Z</dcterms:created>
  <dcterms:modified xsi:type="dcterms:W3CDTF">2021-05-31T20:08:39Z</dcterms:modified>
</cp:coreProperties>
</file>